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B30B71-C573-477C-BC35-E07F923FB483}" type="datetimeFigureOut">
              <a:rPr lang="fr-FR" smtClean="0"/>
              <a:pPr/>
              <a:t>22/06/2010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96B98-05B8-4D48-990F-7F0E8C8559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2B32A5-0D39-4F00-84BF-D76169CE3E7F}" type="slidenum">
              <a:rPr lang="en-US"/>
              <a:pPr/>
              <a:t>2</a:t>
            </a:fld>
            <a:endParaRPr lang="en-US"/>
          </a:p>
        </p:txBody>
      </p:sp>
      <p:sp>
        <p:nvSpPr>
          <p:cNvPr id="489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9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4EE66A-92AB-4695-97E5-34E8483755E2}" type="slidenum">
              <a:rPr lang="en-US"/>
              <a:pPr/>
              <a:t>3</a:t>
            </a:fld>
            <a:endParaRPr lang="en-US"/>
          </a:p>
        </p:txBody>
      </p:sp>
      <p:sp>
        <p:nvSpPr>
          <p:cNvPr id="607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7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950C3F-E4D6-4E52-8896-77AC10B01465}" type="slidenum">
              <a:rPr lang="en-US"/>
              <a:pPr/>
              <a:t>4</a:t>
            </a:fld>
            <a:endParaRPr lang="en-US"/>
          </a:p>
        </p:txBody>
      </p:sp>
      <p:sp>
        <p:nvSpPr>
          <p:cNvPr id="609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9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4F1C8E-7248-411E-BE4C-3360F886D0E7}" type="slidenum">
              <a:rPr lang="en-US"/>
              <a:pPr/>
              <a:t>5</a:t>
            </a:fld>
            <a:endParaRPr lang="en-US"/>
          </a:p>
        </p:txBody>
      </p:sp>
      <p:sp>
        <p:nvSpPr>
          <p:cNvPr id="616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6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D1E213-B573-4E55-80BB-47BEC8B33559}" type="slidenum">
              <a:rPr lang="en-US"/>
              <a:pPr/>
              <a:t>6</a:t>
            </a:fld>
            <a:endParaRPr lang="en-US"/>
          </a:p>
        </p:txBody>
      </p:sp>
      <p:sp>
        <p:nvSpPr>
          <p:cNvPr id="611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1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05DAC2-9A36-4DC3-8315-AE2C36B0C2E1}" type="slidenum">
              <a:rPr lang="en-US"/>
              <a:pPr/>
              <a:t>7</a:t>
            </a:fld>
            <a:endParaRPr lang="en-US"/>
          </a:p>
        </p:txBody>
      </p:sp>
      <p:sp>
        <p:nvSpPr>
          <p:cNvPr id="613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3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1D1D83-78D0-4705-8868-B9E8E8E9ACB8}" type="slidenum">
              <a:rPr lang="en-US"/>
              <a:pPr/>
              <a:t>8</a:t>
            </a:fld>
            <a:endParaRPr lang="en-US"/>
          </a:p>
        </p:txBody>
      </p:sp>
      <p:sp>
        <p:nvSpPr>
          <p:cNvPr id="619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9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ctangle à coins arrondi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A412-FC7E-4C4A-B2BD-9238FA87B2CE}" type="datetimeFigureOut">
              <a:rPr lang="fr-FR" smtClean="0"/>
              <a:pPr/>
              <a:t>22/06/2010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1EDE7D4-1C2B-4C23-92C3-A953F99E197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A412-FC7E-4C4A-B2BD-9238FA87B2CE}" type="datetimeFigureOut">
              <a:rPr lang="fr-FR" smtClean="0"/>
              <a:pPr/>
              <a:t>22/06/2010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DE7D4-1C2B-4C23-92C3-A953F99E197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A412-FC7E-4C4A-B2BD-9238FA87B2CE}" type="datetimeFigureOut">
              <a:rPr lang="fr-FR" smtClean="0"/>
              <a:pPr/>
              <a:t>22/06/2010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DE7D4-1C2B-4C23-92C3-A953F99E197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A412-FC7E-4C4A-B2BD-9238FA87B2CE}" type="datetimeFigureOut">
              <a:rPr lang="fr-FR" smtClean="0"/>
              <a:pPr/>
              <a:t>22/06/2010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DE7D4-1C2B-4C23-92C3-A953F99E197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ctangle à coins arrondi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A412-FC7E-4C4A-B2BD-9238FA87B2CE}" type="datetimeFigureOut">
              <a:rPr lang="fr-FR" smtClean="0"/>
              <a:pPr/>
              <a:t>22/06/2010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1EDE7D4-1C2B-4C23-92C3-A953F99E197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A412-FC7E-4C4A-B2BD-9238FA87B2CE}" type="datetimeFigureOut">
              <a:rPr lang="fr-FR" smtClean="0"/>
              <a:pPr/>
              <a:t>22/06/2010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DE7D4-1C2B-4C23-92C3-A953F99E197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A412-FC7E-4C4A-B2BD-9238FA87B2CE}" type="datetimeFigureOut">
              <a:rPr lang="fr-FR" smtClean="0"/>
              <a:pPr/>
              <a:t>22/06/2010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DE7D4-1C2B-4C23-92C3-A953F99E197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A412-FC7E-4C4A-B2BD-9238FA87B2CE}" type="datetimeFigureOut">
              <a:rPr lang="fr-FR" smtClean="0"/>
              <a:pPr/>
              <a:t>22/06/2010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DE7D4-1C2B-4C23-92C3-A953F99E197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A412-FC7E-4C4A-B2BD-9238FA87B2CE}" type="datetimeFigureOut">
              <a:rPr lang="fr-FR" smtClean="0"/>
              <a:pPr/>
              <a:t>22/06/2010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DE7D4-1C2B-4C23-92C3-A953F99E197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ctangle à coins arrondi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A412-FC7E-4C4A-B2BD-9238FA87B2CE}" type="datetimeFigureOut">
              <a:rPr lang="fr-FR" smtClean="0"/>
              <a:pPr/>
              <a:t>22/06/2010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DE7D4-1C2B-4C23-92C3-A953F99E197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1A412-FC7E-4C4A-B2BD-9238FA87B2CE}" type="datetimeFigureOut">
              <a:rPr lang="fr-FR" smtClean="0"/>
              <a:pPr/>
              <a:t>22/06/2010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1EDE7D4-1C2B-4C23-92C3-A953F99E197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ctangle à coins arrondi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7D1A412-FC7E-4C4A-B2BD-9238FA87B2CE}" type="datetimeFigureOut">
              <a:rPr lang="fr-FR" smtClean="0"/>
              <a:pPr/>
              <a:t>22/06/2010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1EDE7D4-1C2B-4C23-92C3-A953F99E197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_zegour@esi.dz" TargetMode="External"/><Relationship Id="rId2" Type="http://schemas.openxmlformats.org/officeDocument/2006/relationships/hyperlink" Target="http://www.zegour.uuuq.com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fr-FR" sz="1800" dirty="0" smtClean="0"/>
              <a:t>Pr ZEGOUR DJAMEL EDDINE</a:t>
            </a:r>
          </a:p>
          <a:p>
            <a:pPr eaLnBrk="1" hangingPunct="1"/>
            <a:r>
              <a:rPr lang="fr-FR" sz="1800" dirty="0" smtClean="0"/>
              <a:t>Ecole Supérieure d’Informatique (ESI)</a:t>
            </a:r>
          </a:p>
          <a:p>
            <a:pPr eaLnBrk="1" hangingPunct="1"/>
            <a:r>
              <a:rPr lang="fr-FR" sz="1800" dirty="0" smtClean="0">
                <a:hlinkClick r:id="rId2"/>
              </a:rPr>
              <a:t>www.zegour.uuuq.com</a:t>
            </a:r>
            <a:r>
              <a:rPr lang="fr-FR" sz="1800" dirty="0" smtClean="0"/>
              <a:t> </a:t>
            </a:r>
            <a:endParaRPr lang="fr-FR" sz="1800" dirty="0" smtClean="0"/>
          </a:p>
          <a:p>
            <a:pPr eaLnBrk="1" hangingPunct="1"/>
            <a:r>
              <a:rPr lang="fr-FR" sz="1800" dirty="0" smtClean="0"/>
              <a:t>email: </a:t>
            </a:r>
            <a:r>
              <a:rPr lang="fr-FR" sz="1800" dirty="0" smtClean="0">
                <a:hlinkClick r:id="rId3"/>
              </a:rPr>
              <a:t>d_zegour@esi.dz</a:t>
            </a:r>
            <a:r>
              <a:rPr lang="fr-FR" sz="1800" dirty="0" smtClean="0"/>
              <a:t> </a:t>
            </a:r>
            <a:endParaRPr lang="fr-FR" sz="1800" dirty="0" smtClean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2910" y="1782763"/>
            <a:ext cx="7772400" cy="701675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Plate-forme .NET</a:t>
            </a:r>
            <a:endParaRPr lang="fr-FR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99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6858000" cy="685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dirty="0"/>
              <a:t>Plate-forme .NET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684213" y="1384300"/>
            <a:ext cx="6010275" cy="1230313"/>
            <a:chOff x="431" y="872"/>
            <a:chExt cx="3786" cy="775"/>
          </a:xfrm>
        </p:grpSpPr>
        <p:sp>
          <p:nvSpPr>
            <p:cNvPr id="468996" name="Text Box 4"/>
            <p:cNvSpPr txBox="1">
              <a:spLocks noChangeArrowheads="1"/>
            </p:cNvSpPr>
            <p:nvPr/>
          </p:nvSpPr>
          <p:spPr bwMode="auto">
            <a:xfrm>
              <a:off x="431" y="872"/>
              <a:ext cx="178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fr-FR" sz="1800" b="1"/>
                <a:t>C’est quoi Microsoft .NET </a:t>
              </a:r>
            </a:p>
          </p:txBody>
        </p:sp>
        <p:sp>
          <p:nvSpPr>
            <p:cNvPr id="468997" name="Text Box 5"/>
            <p:cNvSpPr txBox="1">
              <a:spLocks noChangeArrowheads="1"/>
            </p:cNvSpPr>
            <p:nvPr/>
          </p:nvSpPr>
          <p:spPr bwMode="auto">
            <a:xfrm>
              <a:off x="463" y="1127"/>
              <a:ext cx="3754" cy="5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marL="190500" indent="-190500">
                <a:buFontTx/>
                <a:buChar char="•"/>
              </a:pPr>
              <a:r>
                <a:rPr lang="fr-FR" dirty="0"/>
                <a:t>Essentiellement un environnement de développement et d'exécution </a:t>
              </a:r>
            </a:p>
            <a:p>
              <a:pPr marL="190500" indent="-190500">
                <a:buFontTx/>
                <a:buChar char="•"/>
              </a:pPr>
              <a:r>
                <a:rPr lang="fr-FR" dirty="0"/>
                <a:t>Reprend  les concepts de la machine virtuelle de Java, </a:t>
              </a:r>
            </a:p>
            <a:p>
              <a:pPr marL="190500" indent="-190500">
                <a:buFontTx/>
                <a:buChar char="•"/>
              </a:pPr>
              <a:r>
                <a:rPr lang="fr-FR" dirty="0"/>
                <a:t>Utilise le CLR (</a:t>
              </a:r>
              <a:r>
                <a:rPr lang="fr-FR" i="1" dirty="0"/>
                <a:t>Common </a:t>
              </a:r>
              <a:r>
                <a:rPr lang="fr-FR" i="1" dirty="0" err="1"/>
                <a:t>Language</a:t>
              </a:r>
              <a:r>
                <a:rPr lang="fr-FR" i="1" dirty="0"/>
                <a:t> </a:t>
              </a:r>
              <a:r>
                <a:rPr lang="fr-FR" i="1" dirty="0" err="1"/>
                <a:t>Runtime</a:t>
              </a:r>
              <a:r>
                <a:rPr lang="fr-FR" dirty="0"/>
                <a:t>). </a:t>
              </a:r>
            </a:p>
          </p:txBody>
        </p:sp>
      </p:grp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684213" y="2886075"/>
            <a:ext cx="6991350" cy="1184275"/>
            <a:chOff x="431" y="1818"/>
            <a:chExt cx="4404" cy="746"/>
          </a:xfrm>
        </p:grpSpPr>
        <p:sp>
          <p:nvSpPr>
            <p:cNvPr id="469004" name="Text Box 12"/>
            <p:cNvSpPr txBox="1">
              <a:spLocks noChangeArrowheads="1"/>
            </p:cNvSpPr>
            <p:nvPr/>
          </p:nvSpPr>
          <p:spPr bwMode="auto">
            <a:xfrm>
              <a:off x="431" y="1818"/>
              <a:ext cx="82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fr-FR" sz="1800" b="1"/>
                <a:t>Le principe</a:t>
              </a:r>
            </a:p>
          </p:txBody>
        </p:sp>
        <p:sp>
          <p:nvSpPr>
            <p:cNvPr id="469005" name="Text Box 13"/>
            <p:cNvSpPr txBox="1">
              <a:spLocks noChangeArrowheads="1"/>
            </p:cNvSpPr>
            <p:nvPr/>
          </p:nvSpPr>
          <p:spPr bwMode="auto">
            <a:xfrm>
              <a:off x="463" y="2036"/>
              <a:ext cx="4372" cy="5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marL="190500" indent="-190500">
                <a:buFontTx/>
                <a:buChar char="•"/>
              </a:pPr>
              <a:r>
                <a:rPr lang="fr-FR"/>
                <a:t>La compilation du code source génère un objet intermédiaire dans le langage </a:t>
              </a:r>
            </a:p>
            <a:p>
              <a:pPr marL="190500" indent="-190500"/>
              <a:r>
                <a:rPr lang="fr-FR"/>
                <a:t>     MSIL (</a:t>
              </a:r>
              <a:r>
                <a:rPr lang="fr-FR" i="1"/>
                <a:t>Microsoft Intermediate Language</a:t>
              </a:r>
              <a:r>
                <a:rPr lang="fr-FR"/>
                <a:t>)</a:t>
              </a:r>
            </a:p>
            <a:p>
              <a:pPr marL="190500" indent="-190500">
                <a:buFontTx/>
                <a:buChar char="•"/>
              </a:pPr>
              <a:r>
                <a:rPr lang="fr-FR"/>
                <a:t>Indépendant de toute architecture de processeur et de tout système d'exploitation</a:t>
              </a:r>
            </a:p>
          </p:txBody>
        </p:sp>
        <p:sp>
          <p:nvSpPr>
            <p:cNvPr id="469012" name="Text Box 20"/>
            <p:cNvSpPr txBox="1">
              <a:spLocks noChangeArrowheads="1"/>
            </p:cNvSpPr>
            <p:nvPr/>
          </p:nvSpPr>
          <p:spPr bwMode="auto">
            <a:xfrm>
              <a:off x="1159" y="2352"/>
              <a:ext cx="11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endParaRPr lang="fr-FR" i="1"/>
            </a:p>
          </p:txBody>
        </p: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673100" y="4446588"/>
            <a:ext cx="7335838" cy="1230312"/>
            <a:chOff x="431" y="3063"/>
            <a:chExt cx="4621" cy="775"/>
          </a:xfrm>
        </p:grpSpPr>
        <p:sp>
          <p:nvSpPr>
            <p:cNvPr id="469015" name="Text Box 23"/>
            <p:cNvSpPr txBox="1">
              <a:spLocks noChangeArrowheads="1"/>
            </p:cNvSpPr>
            <p:nvPr/>
          </p:nvSpPr>
          <p:spPr bwMode="auto">
            <a:xfrm>
              <a:off x="431" y="3063"/>
              <a:ext cx="266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fr-FR" sz="1800" b="1"/>
                <a:t>La CLR exécute du bytecode JIT compilé</a:t>
              </a:r>
            </a:p>
          </p:txBody>
        </p:sp>
        <p:sp>
          <p:nvSpPr>
            <p:cNvPr id="469016" name="Text Box 24"/>
            <p:cNvSpPr txBox="1">
              <a:spLocks noChangeArrowheads="1"/>
            </p:cNvSpPr>
            <p:nvPr/>
          </p:nvSpPr>
          <p:spPr bwMode="auto">
            <a:xfrm>
              <a:off x="463" y="3318"/>
              <a:ext cx="4589" cy="5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marL="190500" indent="-190500">
                <a:buFontTx/>
                <a:buChar char="•"/>
              </a:pPr>
              <a:r>
                <a:rPr lang="fr-FR"/>
                <a:t>Cet objet intermédiaire, est ensuite compilé à la volée, au sein du CLR, </a:t>
              </a:r>
            </a:p>
            <a:p>
              <a:pPr marL="190500" indent="-190500"/>
              <a:r>
                <a:rPr lang="fr-FR"/>
                <a:t>    au moyen d'un compilateur JIT (</a:t>
              </a:r>
              <a:r>
                <a:rPr lang="fr-FR" i="1"/>
                <a:t>Just In Time</a:t>
              </a:r>
              <a:r>
                <a:rPr lang="fr-FR"/>
                <a:t>) qui le transforme en code machine lié </a:t>
              </a:r>
            </a:p>
            <a:p>
              <a:pPr marL="190500" indent="-190500"/>
              <a:r>
                <a:rPr lang="fr-FR"/>
                <a:t>    au processeur sur lequel il réside. 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2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6858000" cy="685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fr-FR" dirty="0"/>
              <a:t>Plate-forme .NET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684213" y="1384300"/>
            <a:ext cx="6838950" cy="1230313"/>
            <a:chOff x="431" y="872"/>
            <a:chExt cx="4308" cy="775"/>
          </a:xfrm>
        </p:grpSpPr>
        <p:sp>
          <p:nvSpPr>
            <p:cNvPr id="606211" name="Text Box 3"/>
            <p:cNvSpPr txBox="1">
              <a:spLocks noChangeArrowheads="1"/>
            </p:cNvSpPr>
            <p:nvPr/>
          </p:nvSpPr>
          <p:spPr bwMode="auto">
            <a:xfrm>
              <a:off x="431" y="872"/>
              <a:ext cx="321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fr-FR" sz="1800" b="1"/>
                <a:t>Le code MSIL est commun à tous les langages .Net</a:t>
              </a:r>
              <a:endParaRPr lang="fr-FR"/>
            </a:p>
          </p:txBody>
        </p:sp>
        <p:sp>
          <p:nvSpPr>
            <p:cNvPr id="606212" name="Text Box 4"/>
            <p:cNvSpPr txBox="1">
              <a:spLocks noChangeArrowheads="1"/>
            </p:cNvSpPr>
            <p:nvPr/>
          </p:nvSpPr>
          <p:spPr bwMode="auto">
            <a:xfrm>
              <a:off x="463" y="1127"/>
              <a:ext cx="4276" cy="5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marL="190500" indent="-190500">
                <a:buFontTx/>
                <a:buChar char="•"/>
              </a:pPr>
              <a:r>
                <a:rPr lang="fr-FR"/>
                <a:t>Pour Java, le code intermédiaire (</a:t>
              </a:r>
              <a:r>
                <a:rPr lang="fr-FR" i="1"/>
                <a:t>byte-code</a:t>
              </a:r>
              <a:r>
                <a:rPr lang="fr-FR"/>
                <a:t>) est lié à un seul langage source, </a:t>
              </a:r>
            </a:p>
            <a:p>
              <a:pPr marL="190500" indent="-190500">
                <a:buFontTx/>
                <a:buChar char="•"/>
              </a:pPr>
              <a:r>
                <a:rPr lang="fr-FR"/>
                <a:t>Le code intermédiaire (IL) de la plate-forme .NET est commun à un ensemble </a:t>
              </a:r>
            </a:p>
            <a:p>
              <a:pPr marL="190500" indent="-190500"/>
              <a:r>
                <a:rPr lang="fr-FR"/>
                <a:t>    de langages (C#, VB.Net, Jscript.Net, J#.Net, Managed C++, etc.). </a:t>
              </a:r>
            </a:p>
          </p:txBody>
        </p:sp>
      </p:grpSp>
      <p:grpSp>
        <p:nvGrpSpPr>
          <p:cNvPr id="3" name="Group 53"/>
          <p:cNvGrpSpPr>
            <a:grpSpLocks/>
          </p:cNvGrpSpPr>
          <p:nvPr/>
        </p:nvGrpSpPr>
        <p:grpSpPr bwMode="auto">
          <a:xfrm>
            <a:off x="1916113" y="2833688"/>
            <a:ext cx="4886325" cy="3479800"/>
            <a:chOff x="1207" y="1785"/>
            <a:chExt cx="3078" cy="2192"/>
          </a:xfrm>
        </p:grpSpPr>
        <p:sp>
          <p:nvSpPr>
            <p:cNvPr id="606224" name="Text Box 16"/>
            <p:cNvSpPr txBox="1">
              <a:spLocks noChangeArrowheads="1"/>
            </p:cNvSpPr>
            <p:nvPr/>
          </p:nvSpPr>
          <p:spPr bwMode="auto">
            <a:xfrm>
              <a:off x="1207" y="1785"/>
              <a:ext cx="2787" cy="21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fr-FR"/>
                <a:t>C#, VB.Net, Jscript.Net, J#.Net, Managed C++, etc.</a:t>
              </a:r>
            </a:p>
          </p:txBody>
        </p:sp>
        <p:sp>
          <p:nvSpPr>
            <p:cNvPr id="606225" name="Oval 17"/>
            <p:cNvSpPr>
              <a:spLocks noChangeArrowheads="1"/>
            </p:cNvSpPr>
            <p:nvPr/>
          </p:nvSpPr>
          <p:spPr bwMode="auto">
            <a:xfrm>
              <a:off x="2042" y="2143"/>
              <a:ext cx="1028" cy="28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/>
              <a:r>
                <a:rPr lang="fr-FR"/>
                <a:t>Compilateur</a:t>
              </a:r>
            </a:p>
          </p:txBody>
        </p:sp>
        <p:sp>
          <p:nvSpPr>
            <p:cNvPr id="606227" name="Text Box 19"/>
            <p:cNvSpPr txBox="1">
              <a:spLocks noChangeArrowheads="1"/>
            </p:cNvSpPr>
            <p:nvPr/>
          </p:nvSpPr>
          <p:spPr bwMode="auto">
            <a:xfrm>
              <a:off x="2297" y="2544"/>
              <a:ext cx="479" cy="21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/>
                <a:t>MSIL</a:t>
              </a:r>
            </a:p>
          </p:txBody>
        </p:sp>
        <p:sp>
          <p:nvSpPr>
            <p:cNvPr id="606237" name="Oval 29"/>
            <p:cNvSpPr>
              <a:spLocks noChangeArrowheads="1"/>
            </p:cNvSpPr>
            <p:nvPr/>
          </p:nvSpPr>
          <p:spPr bwMode="auto">
            <a:xfrm>
              <a:off x="1661" y="3089"/>
              <a:ext cx="464" cy="27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endParaRPr lang="fr-FR"/>
            </a:p>
          </p:txBody>
        </p:sp>
        <p:sp>
          <p:nvSpPr>
            <p:cNvPr id="606238" name="Text Box 30"/>
            <p:cNvSpPr txBox="1">
              <a:spLocks noChangeArrowheads="1"/>
            </p:cNvSpPr>
            <p:nvPr/>
          </p:nvSpPr>
          <p:spPr bwMode="auto">
            <a:xfrm>
              <a:off x="1723" y="3124"/>
              <a:ext cx="34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fr-FR"/>
                <a:t>JIT1</a:t>
              </a:r>
            </a:p>
          </p:txBody>
        </p:sp>
        <p:sp>
          <p:nvSpPr>
            <p:cNvPr id="606239" name="Oval 31"/>
            <p:cNvSpPr>
              <a:spLocks noChangeArrowheads="1"/>
            </p:cNvSpPr>
            <p:nvPr/>
          </p:nvSpPr>
          <p:spPr bwMode="auto">
            <a:xfrm>
              <a:off x="2355" y="3111"/>
              <a:ext cx="464" cy="27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endParaRPr lang="fr-FR"/>
            </a:p>
          </p:txBody>
        </p:sp>
        <p:sp>
          <p:nvSpPr>
            <p:cNvPr id="606240" name="Text Box 32"/>
            <p:cNvSpPr txBox="1">
              <a:spLocks noChangeArrowheads="1"/>
            </p:cNvSpPr>
            <p:nvPr/>
          </p:nvSpPr>
          <p:spPr bwMode="auto">
            <a:xfrm>
              <a:off x="2417" y="3146"/>
              <a:ext cx="34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fr-FR"/>
                <a:t>JIT2</a:t>
              </a:r>
            </a:p>
          </p:txBody>
        </p:sp>
        <p:sp>
          <p:nvSpPr>
            <p:cNvPr id="606241" name="Oval 33"/>
            <p:cNvSpPr>
              <a:spLocks noChangeArrowheads="1"/>
            </p:cNvSpPr>
            <p:nvPr/>
          </p:nvSpPr>
          <p:spPr bwMode="auto">
            <a:xfrm>
              <a:off x="3014" y="3103"/>
              <a:ext cx="464" cy="27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endParaRPr lang="fr-FR"/>
            </a:p>
          </p:txBody>
        </p:sp>
        <p:sp>
          <p:nvSpPr>
            <p:cNvPr id="606242" name="Text Box 34"/>
            <p:cNvSpPr txBox="1">
              <a:spLocks noChangeArrowheads="1"/>
            </p:cNvSpPr>
            <p:nvPr/>
          </p:nvSpPr>
          <p:spPr bwMode="auto">
            <a:xfrm>
              <a:off x="3076" y="3138"/>
              <a:ext cx="34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fr-FR"/>
                <a:t>JIT3</a:t>
              </a:r>
            </a:p>
          </p:txBody>
        </p:sp>
        <p:sp>
          <p:nvSpPr>
            <p:cNvPr id="606245" name="Text Box 37"/>
            <p:cNvSpPr txBox="1">
              <a:spLocks noChangeArrowheads="1"/>
            </p:cNvSpPr>
            <p:nvPr/>
          </p:nvSpPr>
          <p:spPr bwMode="auto">
            <a:xfrm>
              <a:off x="1705" y="3591"/>
              <a:ext cx="434" cy="37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/>
                <a:t>CodeM1</a:t>
              </a:r>
            </a:p>
          </p:txBody>
        </p:sp>
        <p:sp>
          <p:nvSpPr>
            <p:cNvPr id="606246" name="Text Box 38"/>
            <p:cNvSpPr txBox="1">
              <a:spLocks noChangeArrowheads="1"/>
            </p:cNvSpPr>
            <p:nvPr/>
          </p:nvSpPr>
          <p:spPr bwMode="auto">
            <a:xfrm>
              <a:off x="2415" y="3598"/>
              <a:ext cx="442" cy="37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/>
                <a:t>Code M2</a:t>
              </a:r>
            </a:p>
          </p:txBody>
        </p:sp>
        <p:sp>
          <p:nvSpPr>
            <p:cNvPr id="606247" name="Text Box 39"/>
            <p:cNvSpPr txBox="1">
              <a:spLocks noChangeArrowheads="1"/>
            </p:cNvSpPr>
            <p:nvPr/>
          </p:nvSpPr>
          <p:spPr bwMode="auto">
            <a:xfrm>
              <a:off x="3110" y="3605"/>
              <a:ext cx="412" cy="37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/>
                <a:t>Code M3</a:t>
              </a:r>
            </a:p>
          </p:txBody>
        </p:sp>
        <p:sp>
          <p:nvSpPr>
            <p:cNvPr id="606248" name="Text Box 40"/>
            <p:cNvSpPr txBox="1">
              <a:spLocks noChangeArrowheads="1"/>
            </p:cNvSpPr>
            <p:nvPr/>
          </p:nvSpPr>
          <p:spPr bwMode="auto">
            <a:xfrm>
              <a:off x="3733" y="3112"/>
              <a:ext cx="54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/>
                <a:t>. . .</a:t>
              </a:r>
            </a:p>
          </p:txBody>
        </p:sp>
        <p:sp>
          <p:nvSpPr>
            <p:cNvPr id="606250" name="Text Box 42"/>
            <p:cNvSpPr txBox="1">
              <a:spLocks noChangeArrowheads="1"/>
            </p:cNvSpPr>
            <p:nvPr/>
          </p:nvSpPr>
          <p:spPr bwMode="auto">
            <a:xfrm>
              <a:off x="3739" y="3605"/>
              <a:ext cx="54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/>
                <a:t>. . .</a:t>
              </a:r>
            </a:p>
          </p:txBody>
        </p:sp>
        <p:sp>
          <p:nvSpPr>
            <p:cNvPr id="606252" name="Line 44"/>
            <p:cNvSpPr>
              <a:spLocks noChangeShapeType="1"/>
            </p:cNvSpPr>
            <p:nvPr/>
          </p:nvSpPr>
          <p:spPr bwMode="auto">
            <a:xfrm>
              <a:off x="2513" y="2005"/>
              <a:ext cx="8" cy="14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endParaRPr lang="fr-FR"/>
            </a:p>
          </p:txBody>
        </p:sp>
        <p:sp>
          <p:nvSpPr>
            <p:cNvPr id="606253" name="Line 45"/>
            <p:cNvSpPr>
              <a:spLocks noChangeShapeType="1"/>
            </p:cNvSpPr>
            <p:nvPr/>
          </p:nvSpPr>
          <p:spPr bwMode="auto">
            <a:xfrm>
              <a:off x="2528" y="2431"/>
              <a:ext cx="8" cy="1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endParaRPr lang="fr-FR"/>
            </a:p>
          </p:txBody>
        </p:sp>
        <p:sp>
          <p:nvSpPr>
            <p:cNvPr id="606254" name="Line 46"/>
            <p:cNvSpPr>
              <a:spLocks noChangeShapeType="1"/>
            </p:cNvSpPr>
            <p:nvPr/>
          </p:nvSpPr>
          <p:spPr bwMode="auto">
            <a:xfrm flipH="1">
              <a:off x="1900" y="2760"/>
              <a:ext cx="456" cy="3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endParaRPr lang="fr-FR"/>
            </a:p>
          </p:txBody>
        </p:sp>
        <p:sp>
          <p:nvSpPr>
            <p:cNvPr id="606255" name="Line 47"/>
            <p:cNvSpPr>
              <a:spLocks noChangeShapeType="1"/>
            </p:cNvSpPr>
            <p:nvPr/>
          </p:nvSpPr>
          <p:spPr bwMode="auto">
            <a:xfrm>
              <a:off x="2641" y="2768"/>
              <a:ext cx="613" cy="3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endParaRPr lang="fr-FR"/>
            </a:p>
          </p:txBody>
        </p:sp>
        <p:sp>
          <p:nvSpPr>
            <p:cNvPr id="606256" name="Line 48"/>
            <p:cNvSpPr>
              <a:spLocks noChangeShapeType="1"/>
            </p:cNvSpPr>
            <p:nvPr/>
          </p:nvSpPr>
          <p:spPr bwMode="auto">
            <a:xfrm>
              <a:off x="2469" y="2753"/>
              <a:ext cx="164" cy="3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endParaRPr lang="fr-FR"/>
            </a:p>
          </p:txBody>
        </p:sp>
        <p:sp>
          <p:nvSpPr>
            <p:cNvPr id="606257" name="Line 49"/>
            <p:cNvSpPr>
              <a:spLocks noChangeShapeType="1"/>
            </p:cNvSpPr>
            <p:nvPr/>
          </p:nvSpPr>
          <p:spPr bwMode="auto">
            <a:xfrm>
              <a:off x="1870" y="3359"/>
              <a:ext cx="0" cy="2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endParaRPr lang="fr-FR"/>
            </a:p>
          </p:txBody>
        </p:sp>
        <p:sp>
          <p:nvSpPr>
            <p:cNvPr id="606258" name="Line 50"/>
            <p:cNvSpPr>
              <a:spLocks noChangeShapeType="1"/>
            </p:cNvSpPr>
            <p:nvPr/>
          </p:nvSpPr>
          <p:spPr bwMode="auto">
            <a:xfrm>
              <a:off x="2603" y="3396"/>
              <a:ext cx="0" cy="2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endParaRPr lang="fr-FR"/>
            </a:p>
          </p:txBody>
        </p:sp>
        <p:sp>
          <p:nvSpPr>
            <p:cNvPr id="606260" name="Line 52"/>
            <p:cNvSpPr>
              <a:spLocks noChangeShapeType="1"/>
            </p:cNvSpPr>
            <p:nvPr/>
          </p:nvSpPr>
          <p:spPr bwMode="auto">
            <a:xfrm>
              <a:off x="3269" y="3381"/>
              <a:ext cx="0" cy="2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endParaRPr lang="fr-F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2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6858000" cy="685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fr-FR"/>
              <a:t>Plate-forme .NET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671513" y="3225800"/>
            <a:ext cx="8297862" cy="2697163"/>
            <a:chOff x="423" y="2032"/>
            <a:chExt cx="5227" cy="1699"/>
          </a:xfrm>
        </p:grpSpPr>
        <p:sp>
          <p:nvSpPr>
            <p:cNvPr id="608259" name="Text Box 3"/>
            <p:cNvSpPr txBox="1">
              <a:spLocks noChangeArrowheads="1"/>
            </p:cNvSpPr>
            <p:nvPr/>
          </p:nvSpPr>
          <p:spPr bwMode="auto">
            <a:xfrm>
              <a:off x="423" y="2032"/>
              <a:ext cx="97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fr-FR" sz="1800" b="1"/>
                <a:t>Méta-données</a:t>
              </a:r>
              <a:endParaRPr lang="fr-FR"/>
            </a:p>
          </p:txBody>
        </p:sp>
        <p:sp>
          <p:nvSpPr>
            <p:cNvPr id="608260" name="Text Box 4"/>
            <p:cNvSpPr txBox="1">
              <a:spLocks noChangeArrowheads="1"/>
            </p:cNvSpPr>
            <p:nvPr/>
          </p:nvSpPr>
          <p:spPr bwMode="auto">
            <a:xfrm>
              <a:off x="455" y="2287"/>
              <a:ext cx="5195" cy="1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marL="190500" indent="-190500">
                <a:buFontTx/>
                <a:buChar char="•"/>
              </a:pPr>
              <a:r>
                <a:rPr lang="fr-FR"/>
                <a:t>Les compilateurs de la plate-forme .NET incorporent dans l'exécutable des  méta données. </a:t>
              </a:r>
            </a:p>
            <a:p>
              <a:pPr marL="190500" indent="-190500">
                <a:buFontTx/>
                <a:buChar char="•"/>
              </a:pPr>
              <a:endParaRPr lang="fr-FR"/>
            </a:p>
            <a:p>
              <a:pPr marL="190500" indent="-190500">
                <a:buFontTx/>
                <a:buChar char="•"/>
              </a:pPr>
              <a:r>
                <a:rPr lang="fr-FR"/>
                <a:t>Ces méta données décrivent l'exécutable . </a:t>
              </a:r>
            </a:p>
            <a:p>
              <a:pPr marL="190500" indent="-190500">
                <a:buFontTx/>
                <a:buChar char="•"/>
              </a:pPr>
              <a:endParaRPr lang="fr-FR"/>
            </a:p>
            <a:p>
              <a:pPr marL="190500" indent="-190500">
                <a:buFontTx/>
                <a:buChar char="•"/>
              </a:pPr>
              <a:r>
                <a:rPr lang="fr-FR"/>
                <a:t>Il est ainsi possible dynamiquement de connaître les différents types déclarés par un exécutable, </a:t>
              </a:r>
            </a:p>
            <a:p>
              <a:pPr marL="190500" indent="-190500"/>
              <a:r>
                <a:rPr lang="fr-FR"/>
                <a:t>    les méthodes qu'il implémente, etc. </a:t>
              </a:r>
            </a:p>
            <a:p>
              <a:pPr marL="190500" indent="-190500">
                <a:buFontTx/>
                <a:buChar char="•"/>
              </a:pPr>
              <a:endParaRPr lang="fr-FR"/>
            </a:p>
            <a:p>
              <a:pPr marL="190500" indent="-190500">
                <a:buFontTx/>
                <a:buChar char="•"/>
              </a:pPr>
              <a:r>
                <a:rPr lang="fr-FR"/>
                <a:t>La lecture des méta données s'appelle réflection  : la plate-forme .NET fournit de </a:t>
              </a:r>
            </a:p>
            <a:p>
              <a:pPr marL="190500" indent="-190500"/>
              <a:r>
                <a:rPr lang="fr-FR"/>
                <a:t>    nombreuses classes permettant de manipuler les exécutables. </a:t>
              </a: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660400" y="1450975"/>
            <a:ext cx="7888288" cy="1416050"/>
            <a:chOff x="431" y="1818"/>
            <a:chExt cx="4969" cy="892"/>
          </a:xfrm>
        </p:grpSpPr>
        <p:sp>
          <p:nvSpPr>
            <p:cNvPr id="608265" name="Text Box 9"/>
            <p:cNvSpPr txBox="1">
              <a:spLocks noChangeArrowheads="1"/>
            </p:cNvSpPr>
            <p:nvPr/>
          </p:nvSpPr>
          <p:spPr bwMode="auto">
            <a:xfrm>
              <a:off x="431" y="1818"/>
              <a:ext cx="109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r>
                <a:rPr lang="fr-FR" sz="1800" b="1"/>
                <a:t>Interopérabilité</a:t>
              </a:r>
            </a:p>
          </p:txBody>
        </p:sp>
        <p:sp>
          <p:nvSpPr>
            <p:cNvPr id="608266" name="Text Box 10"/>
            <p:cNvSpPr txBox="1">
              <a:spLocks noChangeArrowheads="1"/>
            </p:cNvSpPr>
            <p:nvPr/>
          </p:nvSpPr>
          <p:spPr bwMode="auto">
            <a:xfrm>
              <a:off x="463" y="2036"/>
              <a:ext cx="4937" cy="6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marL="190500" indent="-190500">
                <a:buFontTx/>
                <a:buChar char="•"/>
              </a:pPr>
              <a:r>
                <a:rPr lang="fr-FR"/>
                <a:t>Assurée grâce à l’existence d’un CLS (</a:t>
              </a:r>
              <a:r>
                <a:rPr lang="fr-FR" i="1"/>
                <a:t>Common Language Specification</a:t>
              </a:r>
              <a:r>
                <a:rPr lang="fr-FR"/>
                <a:t>) </a:t>
              </a:r>
            </a:p>
            <a:p>
              <a:pPr marL="190500" indent="-190500">
                <a:buFontTx/>
                <a:buChar char="•"/>
              </a:pPr>
              <a:r>
                <a:rPr lang="fr-FR"/>
                <a:t>Le CLS définit un ensemble de règles que tout compilateur de la plate-forme doit respecter.</a:t>
              </a:r>
            </a:p>
            <a:p>
              <a:pPr marL="190500" indent="-190500">
                <a:buFontTx/>
                <a:buChar char="•"/>
              </a:pPr>
              <a:r>
                <a:rPr lang="fr-FR"/>
                <a:t>Le CLS utilise un système de types unifié permettant d'avoir le même système </a:t>
              </a:r>
            </a:p>
            <a:p>
              <a:pPr marL="190500" indent="-190500"/>
              <a:r>
                <a:rPr lang="fr-FR"/>
                <a:t>   de type entre les différents langages (CTS)</a:t>
              </a:r>
            </a:p>
          </p:txBody>
        </p:sp>
        <p:sp>
          <p:nvSpPr>
            <p:cNvPr id="608267" name="Text Box 11"/>
            <p:cNvSpPr txBox="1">
              <a:spLocks noChangeArrowheads="1"/>
            </p:cNvSpPr>
            <p:nvPr/>
          </p:nvSpPr>
          <p:spPr bwMode="auto">
            <a:xfrm>
              <a:off x="1159" y="2352"/>
              <a:ext cx="11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endParaRPr lang="fr-FR" i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4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6858000" cy="685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fr-FR"/>
              <a:t>Plate-forme .NET</a:t>
            </a:r>
          </a:p>
        </p:txBody>
      </p:sp>
      <p:sp>
        <p:nvSpPr>
          <p:cNvPr id="615427" name="Text Box 3"/>
          <p:cNvSpPr txBox="1">
            <a:spLocks noChangeArrowheads="1"/>
          </p:cNvSpPr>
          <p:nvPr/>
        </p:nvSpPr>
        <p:spPr bwMode="auto">
          <a:xfrm>
            <a:off x="684213" y="1384300"/>
            <a:ext cx="24860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fr-FR" sz="1800" b="1"/>
              <a:t>Assemblage (Assembly)</a:t>
            </a:r>
            <a:endParaRPr lang="fr-FR"/>
          </a:p>
        </p:txBody>
      </p:sp>
      <p:sp>
        <p:nvSpPr>
          <p:cNvPr id="615428" name="Text Box 4"/>
          <p:cNvSpPr txBox="1">
            <a:spLocks noChangeArrowheads="1"/>
          </p:cNvSpPr>
          <p:nvPr/>
        </p:nvSpPr>
        <p:spPr bwMode="auto">
          <a:xfrm>
            <a:off x="735013" y="1789113"/>
            <a:ext cx="41624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marL="190500" indent="-190500">
              <a:buFontTx/>
              <a:buChar char="•"/>
            </a:pPr>
            <a:r>
              <a:rPr lang="fr-FR"/>
              <a:t>C’est la brique de base d'une application .NET</a:t>
            </a:r>
          </a:p>
        </p:txBody>
      </p:sp>
      <p:sp>
        <p:nvSpPr>
          <p:cNvPr id="615429" name="Text Box 5"/>
          <p:cNvSpPr txBox="1">
            <a:spLocks noChangeArrowheads="1"/>
          </p:cNvSpPr>
          <p:nvPr/>
        </p:nvSpPr>
        <p:spPr bwMode="auto">
          <a:xfrm>
            <a:off x="1839913" y="3733800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fr-FR" i="1"/>
          </a:p>
        </p:txBody>
      </p:sp>
      <p:sp>
        <p:nvSpPr>
          <p:cNvPr id="615430" name="Text Box 6"/>
          <p:cNvSpPr txBox="1">
            <a:spLocks noChangeArrowheads="1"/>
          </p:cNvSpPr>
          <p:nvPr/>
        </p:nvSpPr>
        <p:spPr bwMode="auto">
          <a:xfrm>
            <a:off x="733425" y="2347913"/>
            <a:ext cx="55292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marL="190500" indent="-190500">
              <a:buFontTx/>
              <a:buChar char="•"/>
            </a:pPr>
            <a:r>
              <a:rPr lang="fr-FR"/>
              <a:t>Il peut s'agir d'un exécutable (.exe) ou d'une bibliothèque (.dll) </a:t>
            </a:r>
          </a:p>
        </p:txBody>
      </p:sp>
      <p:sp>
        <p:nvSpPr>
          <p:cNvPr id="615432" name="Text Box 8"/>
          <p:cNvSpPr txBox="1">
            <a:spLocks noChangeArrowheads="1"/>
          </p:cNvSpPr>
          <p:nvPr/>
        </p:nvSpPr>
        <p:spPr bwMode="auto">
          <a:xfrm>
            <a:off x="730250" y="3033713"/>
            <a:ext cx="73247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marL="190500" indent="-190500">
              <a:buFontTx/>
              <a:buChar char="•"/>
            </a:pPr>
            <a:r>
              <a:rPr lang="fr-FR"/>
              <a:t>Contient toutes les méta données sur les modules (exécutables),  types (classes) et les</a:t>
            </a:r>
          </a:p>
          <a:p>
            <a:pPr marL="190500" indent="-190500"/>
            <a:r>
              <a:rPr lang="fr-FR"/>
              <a:t>   méthodes (une liste d'instructions en langage intermédiaire et des méta données )</a:t>
            </a:r>
          </a:p>
        </p:txBody>
      </p:sp>
      <p:sp>
        <p:nvSpPr>
          <p:cNvPr id="615434" name="Text Box 10"/>
          <p:cNvSpPr txBox="1">
            <a:spLocks noChangeArrowheads="1"/>
          </p:cNvSpPr>
          <p:nvPr/>
        </p:nvSpPr>
        <p:spPr bwMode="auto">
          <a:xfrm>
            <a:off x="712788" y="3957638"/>
            <a:ext cx="7159625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marL="190500" indent="-190500">
              <a:buFontTx/>
              <a:buChar char="•"/>
            </a:pPr>
            <a:r>
              <a:rPr lang="fr-FR"/>
              <a:t>Les méta données sont utilisées par l'environnement d'exécution (CLR). </a:t>
            </a:r>
          </a:p>
          <a:p>
            <a:pPr marL="190500" indent="-190500"/>
            <a:r>
              <a:rPr lang="fr-FR"/>
              <a:t>    Ex : La définition des classes peut être obtenue directement à partir du composant, </a:t>
            </a:r>
          </a:p>
          <a:p>
            <a:pPr marL="190500" indent="-190500"/>
            <a:r>
              <a:rPr lang="fr-FR"/>
              <a:t>    en examinant les méta données </a:t>
            </a:r>
          </a:p>
        </p:txBody>
      </p:sp>
      <p:sp>
        <p:nvSpPr>
          <p:cNvPr id="615435" name="Text Box 11"/>
          <p:cNvSpPr txBox="1">
            <a:spLocks noChangeArrowheads="1"/>
          </p:cNvSpPr>
          <p:nvPr/>
        </p:nvSpPr>
        <p:spPr bwMode="auto">
          <a:xfrm>
            <a:off x="696913" y="5060950"/>
            <a:ext cx="52990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marL="190500" indent="-190500">
              <a:buFontTx/>
              <a:buChar char="•"/>
            </a:pPr>
            <a:r>
              <a:rPr lang="fr-FR"/>
              <a:t>Hiérarchie : Assemblage </a:t>
            </a:r>
            <a:r>
              <a:rPr lang="fr-FR">
                <a:sym typeface="Wingdings" pitchFamily="2" charset="2"/>
              </a:rPr>
              <a:t> Modules  Types  Méthodes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5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5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5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5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5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5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5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5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5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5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5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427" grpId="0" autoUpdateAnimBg="0"/>
      <p:bldP spid="615428" grpId="0" autoUpdateAnimBg="0"/>
      <p:bldP spid="615430" grpId="0" autoUpdateAnimBg="0"/>
      <p:bldP spid="615432" grpId="0" autoUpdateAnimBg="0"/>
      <p:bldP spid="615434" grpId="0" autoUpdateAnimBg="0"/>
      <p:bldP spid="615435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3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6858000" cy="685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fr-FR"/>
              <a:t>Plate-forme .NET</a:t>
            </a:r>
          </a:p>
        </p:txBody>
      </p:sp>
      <p:sp>
        <p:nvSpPr>
          <p:cNvPr id="610307" name="Text Box 3"/>
          <p:cNvSpPr txBox="1">
            <a:spLocks noChangeArrowheads="1"/>
          </p:cNvSpPr>
          <p:nvPr/>
        </p:nvSpPr>
        <p:spPr bwMode="auto">
          <a:xfrm>
            <a:off x="684213" y="1384300"/>
            <a:ext cx="4721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fr-FR" sz="1800" b="1"/>
              <a:t>Récupération de méta données des exécutables</a:t>
            </a:r>
            <a:endParaRPr lang="fr-FR"/>
          </a:p>
        </p:txBody>
      </p:sp>
      <p:sp>
        <p:nvSpPr>
          <p:cNvPr id="610308" name="Text Box 4"/>
          <p:cNvSpPr txBox="1">
            <a:spLocks noChangeArrowheads="1"/>
          </p:cNvSpPr>
          <p:nvPr/>
        </p:nvSpPr>
        <p:spPr bwMode="auto">
          <a:xfrm>
            <a:off x="735013" y="1814513"/>
            <a:ext cx="4606925" cy="4356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marL="190500" indent="-190500"/>
            <a:r>
              <a:rPr lang="fr-FR" sz="1400" b="1">
                <a:latin typeface="Arial Unicode MS" pitchFamily="34" charset="-128"/>
              </a:rPr>
              <a:t>Fichier calculatrice.cs</a:t>
            </a:r>
          </a:p>
          <a:p>
            <a:pPr marL="190500" indent="-190500"/>
            <a:r>
              <a:rPr lang="fr-FR" sz="1400">
                <a:latin typeface="Arial Unicode MS" pitchFamily="34" charset="-128"/>
              </a:rPr>
              <a:t>using System;</a:t>
            </a:r>
          </a:p>
          <a:p>
            <a:pPr marL="190500" indent="-190500"/>
            <a:r>
              <a:rPr lang="fr-FR" sz="1400">
                <a:latin typeface="Arial Unicode MS" pitchFamily="34" charset="-128"/>
              </a:rPr>
              <a:t>class MaCalculatrice {</a:t>
            </a:r>
          </a:p>
          <a:p>
            <a:pPr marL="190500" indent="-190500"/>
            <a:r>
              <a:rPr lang="fr-FR" sz="1400">
                <a:latin typeface="Arial Unicode MS" pitchFamily="34" charset="-128"/>
              </a:rPr>
              <a:t>    public int Add(int a, int b) {</a:t>
            </a:r>
          </a:p>
          <a:p>
            <a:pPr marL="190500" indent="-190500"/>
            <a:r>
              <a:rPr lang="fr-FR" sz="1400">
                <a:latin typeface="Arial Unicode MS" pitchFamily="34" charset="-128"/>
              </a:rPr>
              <a:t>        return a+b;</a:t>
            </a:r>
          </a:p>
          <a:p>
            <a:pPr marL="190500" indent="-190500"/>
            <a:r>
              <a:rPr lang="fr-FR" sz="1400">
                <a:latin typeface="Arial Unicode MS" pitchFamily="34" charset="-128"/>
              </a:rPr>
              <a:t>    }</a:t>
            </a:r>
          </a:p>
          <a:p>
            <a:pPr marL="190500" indent="-190500"/>
            <a:r>
              <a:rPr lang="fr-FR" sz="1400">
                <a:latin typeface="Arial Unicode MS" pitchFamily="34" charset="-128"/>
              </a:rPr>
              <a:t>    public int Sub(int a, int b) {</a:t>
            </a:r>
          </a:p>
          <a:p>
            <a:pPr marL="190500" indent="-190500"/>
            <a:r>
              <a:rPr lang="fr-FR" sz="1400">
                <a:latin typeface="Arial Unicode MS" pitchFamily="34" charset="-128"/>
              </a:rPr>
              <a:t>        return a-b;</a:t>
            </a:r>
          </a:p>
          <a:p>
            <a:pPr marL="190500" indent="-190500"/>
            <a:r>
              <a:rPr lang="fr-FR" sz="1400">
                <a:latin typeface="Arial Unicode MS" pitchFamily="34" charset="-128"/>
              </a:rPr>
              <a:t>    }</a:t>
            </a:r>
          </a:p>
          <a:p>
            <a:pPr marL="190500" indent="-190500"/>
            <a:r>
              <a:rPr lang="fr-FR" sz="1400">
                <a:latin typeface="Arial Unicode MS" pitchFamily="34" charset="-128"/>
              </a:rPr>
              <a:t>}</a:t>
            </a:r>
          </a:p>
          <a:p>
            <a:pPr marL="190500" indent="-190500"/>
            <a:endParaRPr lang="fr-FR" sz="1400">
              <a:latin typeface="Arial Unicode MS" pitchFamily="34" charset="-128"/>
            </a:endParaRPr>
          </a:p>
          <a:p>
            <a:pPr marL="190500" indent="-190500"/>
            <a:endParaRPr lang="fr-FR" sz="1400">
              <a:latin typeface="Arial Unicode MS" pitchFamily="34" charset="-128"/>
            </a:endParaRPr>
          </a:p>
          <a:p>
            <a:pPr marL="190500" indent="-190500"/>
            <a:r>
              <a:rPr lang="fr-FR" sz="1400" b="1">
                <a:latin typeface="Arial Unicode MS" pitchFamily="34" charset="-128"/>
              </a:rPr>
              <a:t>Fichier application.cs</a:t>
            </a:r>
            <a:r>
              <a:rPr lang="fr-FR" sz="1400">
                <a:latin typeface="Arial Unicode MS" pitchFamily="34" charset="-128"/>
              </a:rPr>
              <a:t>   </a:t>
            </a:r>
          </a:p>
          <a:p>
            <a:pPr marL="190500" indent="-190500"/>
            <a:r>
              <a:rPr lang="fr-FR" sz="1400">
                <a:latin typeface="Arial Unicode MS" pitchFamily="34" charset="-128"/>
              </a:rPr>
              <a:t>public class MonApplication {</a:t>
            </a:r>
          </a:p>
          <a:p>
            <a:pPr marL="190500" indent="-190500"/>
            <a:r>
              <a:rPr lang="fr-FR" sz="1400">
                <a:latin typeface="Arial Unicode MS" pitchFamily="34" charset="-128"/>
              </a:rPr>
              <a:t>    static void Main (string[] args) {</a:t>
            </a:r>
          </a:p>
          <a:p>
            <a:pPr marL="190500" indent="-190500"/>
            <a:r>
              <a:rPr lang="fr-FR" sz="1400">
                <a:latin typeface="Arial Unicode MS" pitchFamily="34" charset="-128"/>
              </a:rPr>
              <a:t>        MaCalculatrice calculette = new MaCalculatrice ();</a:t>
            </a:r>
          </a:p>
          <a:p>
            <a:pPr marL="190500" indent="-190500"/>
            <a:r>
              <a:rPr lang="fr-FR" sz="1400">
                <a:latin typeface="Arial Unicode MS" pitchFamily="34" charset="-128"/>
              </a:rPr>
              <a:t>        int i = 10, j = 20;</a:t>
            </a:r>
          </a:p>
          <a:p>
            <a:pPr marL="190500" indent="-190500"/>
            <a:r>
              <a:rPr lang="fr-FR" sz="1400">
                <a:latin typeface="Arial Unicode MS" pitchFamily="34" charset="-128"/>
              </a:rPr>
              <a:t>    Console.WriteLine ("{i} + {j} =", i, j, calculette.Add (i, j));</a:t>
            </a:r>
          </a:p>
          <a:p>
            <a:pPr marL="190500" indent="-190500"/>
            <a:r>
              <a:rPr lang="fr-FR" sz="1400">
                <a:latin typeface="Arial Unicode MS" pitchFamily="34" charset="-128"/>
              </a:rPr>
              <a:t>    }</a:t>
            </a:r>
          </a:p>
          <a:p>
            <a:pPr marL="190500" indent="-190500"/>
            <a:r>
              <a:rPr lang="fr-FR" sz="1400">
                <a:latin typeface="Arial Unicode MS" pitchFamily="34" charset="-128"/>
              </a:rPr>
              <a:t>}</a:t>
            </a:r>
          </a:p>
        </p:txBody>
      </p:sp>
      <p:sp>
        <p:nvSpPr>
          <p:cNvPr id="610309" name="Text Box 5"/>
          <p:cNvSpPr txBox="1">
            <a:spLocks noChangeArrowheads="1"/>
          </p:cNvSpPr>
          <p:nvPr/>
        </p:nvSpPr>
        <p:spPr bwMode="auto">
          <a:xfrm>
            <a:off x="1839913" y="3733800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fr-FR" i="1"/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5356225" y="1827213"/>
            <a:ext cx="3489325" cy="831850"/>
            <a:chOff x="3374" y="1151"/>
            <a:chExt cx="2198" cy="524"/>
          </a:xfrm>
        </p:grpSpPr>
        <p:sp>
          <p:nvSpPr>
            <p:cNvPr id="610312" name="Text Box 8"/>
            <p:cNvSpPr txBox="1">
              <a:spLocks noChangeArrowheads="1"/>
            </p:cNvSpPr>
            <p:nvPr/>
          </p:nvSpPr>
          <p:spPr bwMode="auto">
            <a:xfrm>
              <a:off x="3747" y="1151"/>
              <a:ext cx="1825" cy="52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r>
                <a:rPr lang="fr-FR" sz="1200">
                  <a:latin typeface="Arial Unicode MS" pitchFamily="34" charset="-128"/>
                </a:rPr>
                <a:t>La compilation donne (deux étapes) : </a:t>
              </a:r>
            </a:p>
            <a:p>
              <a:pPr>
                <a:buFontTx/>
                <a:buChar char="•"/>
              </a:pPr>
              <a:r>
                <a:rPr lang="fr-FR" sz="1200">
                  <a:latin typeface="Arial Unicode MS" pitchFamily="34" charset="-128"/>
                </a:rPr>
                <a:t>génération bibliothèque  :calculatrice.dll</a:t>
              </a:r>
            </a:p>
            <a:p>
              <a:pPr>
                <a:buFontTx/>
                <a:buChar char="•"/>
              </a:pPr>
              <a:r>
                <a:rPr lang="fr-FR" sz="1200">
                  <a:latin typeface="Arial Unicode MS" pitchFamily="34" charset="-128"/>
                </a:rPr>
                <a:t>génération de l'exécutable : application.exe</a:t>
              </a:r>
              <a:br>
                <a:rPr lang="fr-FR" sz="1200">
                  <a:latin typeface="Arial Unicode MS" pitchFamily="34" charset="-128"/>
                </a:rPr>
              </a:br>
              <a:endParaRPr lang="fr-FR" sz="1200">
                <a:latin typeface="Arial Unicode MS" pitchFamily="34" charset="-128"/>
              </a:endParaRPr>
            </a:p>
          </p:txBody>
        </p:sp>
        <p:sp>
          <p:nvSpPr>
            <p:cNvPr id="610313" name="Line 9"/>
            <p:cNvSpPr>
              <a:spLocks noChangeShapeType="1"/>
            </p:cNvSpPr>
            <p:nvPr/>
          </p:nvSpPr>
          <p:spPr bwMode="auto">
            <a:xfrm>
              <a:off x="3374" y="1399"/>
              <a:ext cx="411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endParaRPr lang="fr-FR"/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5961063" y="2660650"/>
            <a:ext cx="3182937" cy="3511550"/>
            <a:chOff x="3755" y="1676"/>
            <a:chExt cx="2005" cy="2212"/>
          </a:xfrm>
        </p:grpSpPr>
        <p:grpSp>
          <p:nvGrpSpPr>
            <p:cNvPr id="4" name="Group 14"/>
            <p:cNvGrpSpPr>
              <a:grpSpLocks/>
            </p:cNvGrpSpPr>
            <p:nvPr/>
          </p:nvGrpSpPr>
          <p:grpSpPr bwMode="auto">
            <a:xfrm>
              <a:off x="3755" y="1676"/>
              <a:ext cx="1818" cy="2212"/>
              <a:chOff x="3755" y="1676"/>
              <a:chExt cx="1818" cy="2212"/>
            </a:xfrm>
          </p:grpSpPr>
          <p:sp>
            <p:nvSpPr>
              <p:cNvPr id="610311" name="Text Box 7"/>
              <p:cNvSpPr txBox="1">
                <a:spLocks noChangeArrowheads="1"/>
              </p:cNvSpPr>
              <p:nvPr/>
            </p:nvSpPr>
            <p:spPr bwMode="auto">
              <a:xfrm>
                <a:off x="3755" y="2095"/>
                <a:ext cx="1818" cy="179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lIns="90000" tIns="46800" rIns="90000" bIns="4680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fr-FR" sz="1200">
                    <a:latin typeface="Arial Unicode MS" pitchFamily="34" charset="-128"/>
                  </a:rPr>
                  <a:t>Type MaCalculatrice a cette méthode : Int32 Add(Int32, Int32) </a:t>
                </a:r>
              </a:p>
              <a:p>
                <a:pPr>
                  <a:spcBef>
                    <a:spcPct val="50000"/>
                  </a:spcBef>
                </a:pPr>
                <a:r>
                  <a:rPr lang="fr-FR" sz="1200">
                    <a:latin typeface="Arial Unicode MS" pitchFamily="34" charset="-128"/>
                  </a:rPr>
                  <a:t>System.Type GetType() </a:t>
                </a:r>
              </a:p>
              <a:p>
                <a:pPr>
                  <a:spcBef>
                    <a:spcPct val="50000"/>
                  </a:spcBef>
                </a:pPr>
                <a:r>
                  <a:rPr lang="fr-FR" sz="1200">
                    <a:latin typeface="Arial Unicode MS" pitchFamily="34" charset="-128"/>
                  </a:rPr>
                  <a:t>System.String ToString() </a:t>
                </a:r>
              </a:p>
              <a:p>
                <a:pPr>
                  <a:spcBef>
                    <a:spcPct val="50000"/>
                  </a:spcBef>
                </a:pPr>
                <a:r>
                  <a:rPr lang="fr-FR" sz="1200">
                    <a:latin typeface="Arial Unicode MS" pitchFamily="34" charset="-128"/>
                  </a:rPr>
                  <a:t>Boolean Equals(System.Object) </a:t>
                </a:r>
              </a:p>
              <a:p>
                <a:pPr>
                  <a:spcBef>
                    <a:spcPct val="50000"/>
                  </a:spcBef>
                </a:pPr>
                <a:r>
                  <a:rPr lang="fr-FR" sz="1200">
                    <a:latin typeface="Arial Unicode MS" pitchFamily="34" charset="-128"/>
                  </a:rPr>
                  <a:t>Int32 GetHashCode() </a:t>
                </a:r>
              </a:p>
              <a:p>
                <a:pPr>
                  <a:spcBef>
                    <a:spcPct val="50000"/>
                  </a:spcBef>
                </a:pPr>
                <a:r>
                  <a:rPr lang="fr-FR" sz="1200">
                    <a:latin typeface="Arial Unicode MS" pitchFamily="34" charset="-128"/>
                  </a:rPr>
                  <a:t>Type MonApplication a cette méthode : System.Type GetType() </a:t>
                </a:r>
              </a:p>
              <a:p>
                <a:pPr>
                  <a:spcBef>
                    <a:spcPct val="50000"/>
                  </a:spcBef>
                </a:pPr>
                <a:r>
                  <a:rPr lang="fr-FR" sz="1200">
                    <a:latin typeface="Arial Unicode MS" pitchFamily="34" charset="-128"/>
                  </a:rPr>
                  <a:t>System.String ToString() </a:t>
                </a:r>
              </a:p>
              <a:p>
                <a:pPr>
                  <a:spcBef>
                    <a:spcPct val="50000"/>
                  </a:spcBef>
                </a:pPr>
                <a:r>
                  <a:rPr lang="fr-FR" sz="1200">
                    <a:latin typeface="Arial Unicode MS" pitchFamily="34" charset="-128"/>
                  </a:rPr>
                  <a:t>Boolean Equals(System.Object)</a:t>
                </a:r>
              </a:p>
              <a:p>
                <a:pPr>
                  <a:spcBef>
                    <a:spcPct val="50000"/>
                  </a:spcBef>
                </a:pPr>
                <a:r>
                  <a:rPr lang="fr-FR" sz="1200">
                    <a:latin typeface="Arial Unicode MS" pitchFamily="34" charset="-128"/>
                  </a:rPr>
                  <a:t>Int32 GetHashCode() </a:t>
                </a:r>
              </a:p>
            </p:txBody>
          </p:sp>
          <p:sp>
            <p:nvSpPr>
              <p:cNvPr id="610315" name="Line 11"/>
              <p:cNvSpPr>
                <a:spLocks noChangeShapeType="1"/>
              </p:cNvSpPr>
              <p:nvPr/>
            </p:nvSpPr>
            <p:spPr bwMode="auto">
              <a:xfrm>
                <a:off x="4630" y="1676"/>
                <a:ext cx="0" cy="426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endParaRPr lang="fr-FR"/>
              </a:p>
            </p:txBody>
          </p:sp>
        </p:grpSp>
        <p:sp>
          <p:nvSpPr>
            <p:cNvPr id="610316" name="Text Box 12"/>
            <p:cNvSpPr txBox="1">
              <a:spLocks noChangeArrowheads="1"/>
            </p:cNvSpPr>
            <p:nvPr/>
          </p:nvSpPr>
          <p:spPr bwMode="auto">
            <a:xfrm>
              <a:off x="4691" y="1764"/>
              <a:ext cx="106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FR"/>
                <a:t>Programme C#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0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0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0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0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0307" grpId="0" autoUpdateAnimBg="0"/>
      <p:bldP spid="610308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3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6858000" cy="685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fr-FR"/>
              <a:t>Plate-forme .NET</a:t>
            </a:r>
          </a:p>
        </p:txBody>
      </p:sp>
      <p:sp>
        <p:nvSpPr>
          <p:cNvPr id="612355" name="Text Box 3"/>
          <p:cNvSpPr txBox="1">
            <a:spLocks noChangeArrowheads="1"/>
          </p:cNvSpPr>
          <p:nvPr/>
        </p:nvSpPr>
        <p:spPr bwMode="auto">
          <a:xfrm>
            <a:off x="684213" y="1384300"/>
            <a:ext cx="46767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fr-FR" sz="1800" b="1"/>
              <a:t>Programme C# qui récupère les méta données</a:t>
            </a:r>
            <a:endParaRPr lang="fr-FR"/>
          </a:p>
        </p:txBody>
      </p:sp>
      <p:sp>
        <p:nvSpPr>
          <p:cNvPr id="612356" name="Text Box 4"/>
          <p:cNvSpPr txBox="1">
            <a:spLocks noChangeArrowheads="1"/>
          </p:cNvSpPr>
          <p:nvPr/>
        </p:nvSpPr>
        <p:spPr bwMode="auto">
          <a:xfrm>
            <a:off x="735013" y="1814513"/>
            <a:ext cx="4999037" cy="498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marL="190500" indent="-190500"/>
            <a:r>
              <a:rPr lang="fr-FR" sz="1400">
                <a:latin typeface="Arial Unicode MS" pitchFamily="34" charset="-128"/>
              </a:rPr>
              <a:t>using System;using System.IO;using System.Reflection;</a:t>
            </a:r>
          </a:p>
          <a:p>
            <a:pPr marL="190500" indent="-190500"/>
            <a:r>
              <a:rPr lang="fr-FR" sz="1400">
                <a:latin typeface="Arial Unicode MS" pitchFamily="34" charset="-128"/>
              </a:rPr>
              <a:t>public class Meta {</a:t>
            </a:r>
          </a:p>
          <a:p>
            <a:pPr marL="190500" indent="-190500"/>
            <a:r>
              <a:rPr lang="fr-FR" sz="1400">
                <a:latin typeface="Arial Unicode MS" pitchFamily="34" charset="-128"/>
              </a:rPr>
              <a:t>public static int Main () {</a:t>
            </a:r>
          </a:p>
          <a:p>
            <a:pPr marL="190500" indent="-190500"/>
            <a:r>
              <a:rPr lang="fr-FR" sz="1400">
                <a:latin typeface="Arial Unicode MS" pitchFamily="34" charset="-128"/>
              </a:rPr>
              <a:t>    // lire l'assembly</a:t>
            </a:r>
          </a:p>
          <a:p>
            <a:pPr marL="190500" indent="-190500"/>
            <a:r>
              <a:rPr lang="fr-FR" sz="1400">
                <a:latin typeface="Arial Unicode MS" pitchFamily="34" charset="-128"/>
              </a:rPr>
              <a:t>    Assembly a = Assembly.LoadFrom ("application.exe");</a:t>
            </a:r>
          </a:p>
          <a:p>
            <a:pPr marL="190500" indent="-190500"/>
            <a:r>
              <a:rPr lang="fr-FR" sz="1400">
                <a:latin typeface="Arial Unicode MS" pitchFamily="34" charset="-128"/>
              </a:rPr>
              <a:t>    // lire tous les modules de l'assembly</a:t>
            </a:r>
          </a:p>
          <a:p>
            <a:pPr marL="190500" indent="-190500"/>
            <a:r>
              <a:rPr lang="fr-FR" sz="1400">
                <a:latin typeface="Arial Unicode MS" pitchFamily="34" charset="-128"/>
              </a:rPr>
              <a:t>   Module[] modules = a.GetModules();</a:t>
            </a:r>
          </a:p>
          <a:p>
            <a:pPr marL="190500" indent="-190500"/>
            <a:r>
              <a:rPr lang="fr-FR" sz="1400">
                <a:latin typeface="Arial Unicode MS" pitchFamily="34" charset="-128"/>
              </a:rPr>
              <a:t>    // inspecter tous le premier module</a:t>
            </a:r>
          </a:p>
          <a:p>
            <a:pPr marL="190500" indent="-190500"/>
            <a:r>
              <a:rPr lang="fr-FR" sz="1400">
                <a:latin typeface="Arial Unicode MS" pitchFamily="34" charset="-128"/>
              </a:rPr>
              <a:t>    Module module = modules[0];</a:t>
            </a:r>
          </a:p>
          <a:p>
            <a:pPr marL="190500" indent="-190500"/>
            <a:r>
              <a:rPr lang="fr-FR" sz="1400">
                <a:latin typeface="Arial Unicode MS" pitchFamily="34" charset="-128"/>
              </a:rPr>
              <a:t>    // lire tous les types du premier module</a:t>
            </a:r>
          </a:p>
          <a:p>
            <a:pPr marL="190500" indent="-190500"/>
            <a:r>
              <a:rPr lang="fr-FR" sz="1400">
                <a:latin typeface="Arial Unicode MS" pitchFamily="34" charset="-128"/>
              </a:rPr>
              <a:t>    Type[] types = module.GetTypes();</a:t>
            </a:r>
          </a:p>
          <a:p>
            <a:pPr marL="190500" indent="-190500"/>
            <a:r>
              <a:rPr lang="fr-FR" sz="1400">
                <a:latin typeface="Arial Unicode MS" pitchFamily="34" charset="-128"/>
              </a:rPr>
              <a:t>   // inspecter tous les types</a:t>
            </a:r>
          </a:p>
          <a:p>
            <a:pPr marL="190500" indent="-190500"/>
            <a:r>
              <a:rPr lang="fr-FR" sz="1400">
                <a:latin typeface="Arial Unicode MS" pitchFamily="34" charset="-128"/>
              </a:rPr>
              <a:t>   foreach (Type type in types) {</a:t>
            </a:r>
          </a:p>
          <a:p>
            <a:pPr marL="190500" indent="-190500"/>
            <a:r>
              <a:rPr lang="fr-FR" sz="1400">
                <a:latin typeface="Arial Unicode MS" pitchFamily="34" charset="-128"/>
              </a:rPr>
              <a:t>       Console.WriteLine("Type {0} a cette méthode : ", type.Name);</a:t>
            </a:r>
          </a:p>
          <a:p>
            <a:pPr marL="190500" indent="-190500"/>
            <a:r>
              <a:rPr lang="fr-FR" sz="1400">
                <a:latin typeface="Arial Unicode MS" pitchFamily="34" charset="-128"/>
              </a:rPr>
              <a:t>      // inspecter toutes les méthodes du type</a:t>
            </a:r>
          </a:p>
          <a:p>
            <a:pPr marL="190500" indent="-190500"/>
            <a:r>
              <a:rPr lang="fr-FR" sz="1400">
                <a:latin typeface="Arial Unicode MS" pitchFamily="34" charset="-128"/>
              </a:rPr>
              <a:t>      MethodInfo[] mInfo = type.GetMethods();</a:t>
            </a:r>
          </a:p>
          <a:p>
            <a:pPr marL="190500" indent="-190500"/>
            <a:r>
              <a:rPr lang="fr-FR" sz="1400">
                <a:latin typeface="Arial Unicode MS" pitchFamily="34" charset="-128"/>
              </a:rPr>
              <a:t>      foreach (MethodInfo mi in mInfo) {</a:t>
            </a:r>
          </a:p>
          <a:p>
            <a:pPr marL="190500" indent="-190500"/>
            <a:r>
              <a:rPr lang="fr-FR" sz="1400">
                <a:latin typeface="Arial Unicode MS" pitchFamily="34" charset="-128"/>
              </a:rPr>
              <a:t>           Console.WriteLine (" {0}", mi);</a:t>
            </a:r>
          </a:p>
          <a:p>
            <a:pPr marL="190500" indent="-190500"/>
            <a:r>
              <a:rPr lang="fr-FR" sz="1400">
                <a:latin typeface="Arial Unicode MS" pitchFamily="34" charset="-128"/>
              </a:rPr>
              <a:t>      }</a:t>
            </a:r>
          </a:p>
          <a:p>
            <a:pPr marL="190500" indent="-190500"/>
            <a:r>
              <a:rPr lang="fr-FR" sz="1400">
                <a:latin typeface="Arial Unicode MS" pitchFamily="34" charset="-128"/>
              </a:rPr>
              <a:t>   }</a:t>
            </a:r>
          </a:p>
          <a:p>
            <a:pPr marL="190500" indent="-190500"/>
            <a:r>
              <a:rPr lang="fr-FR" sz="1400">
                <a:latin typeface="Arial Unicode MS" pitchFamily="34" charset="-128"/>
              </a:rPr>
              <a:t>   return 0;</a:t>
            </a:r>
          </a:p>
          <a:p>
            <a:pPr marL="190500" indent="-190500"/>
            <a:r>
              <a:rPr lang="fr-FR" sz="1400">
                <a:latin typeface="Arial Unicode MS" pitchFamily="34" charset="-128"/>
              </a:rPr>
              <a:t> }</a:t>
            </a:r>
          </a:p>
          <a:p>
            <a:pPr marL="190500" indent="-190500"/>
            <a:r>
              <a:rPr lang="fr-FR" sz="1400">
                <a:latin typeface="Arial Unicode MS" pitchFamily="34" charset="-128"/>
              </a:rPr>
              <a:t>}</a:t>
            </a:r>
          </a:p>
        </p:txBody>
      </p:sp>
      <p:sp>
        <p:nvSpPr>
          <p:cNvPr id="612357" name="Text Box 5"/>
          <p:cNvSpPr txBox="1">
            <a:spLocks noChangeArrowheads="1"/>
          </p:cNvSpPr>
          <p:nvPr/>
        </p:nvSpPr>
        <p:spPr bwMode="auto">
          <a:xfrm>
            <a:off x="1839913" y="3733800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fr-FR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4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6858000" cy="685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fr-FR"/>
              <a:t>Plate-forme .NET</a:t>
            </a:r>
          </a:p>
        </p:txBody>
      </p:sp>
      <p:sp>
        <p:nvSpPr>
          <p:cNvPr id="618499" name="Text Box 3"/>
          <p:cNvSpPr txBox="1">
            <a:spLocks noChangeArrowheads="1"/>
          </p:cNvSpPr>
          <p:nvPr/>
        </p:nvSpPr>
        <p:spPr bwMode="auto">
          <a:xfrm>
            <a:off x="684213" y="1384300"/>
            <a:ext cx="85756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fr-FR" sz="1800" b="1"/>
              <a:t>L'outil ILDASM (</a:t>
            </a:r>
            <a:r>
              <a:rPr lang="fr-FR" sz="1800" b="1" i="1"/>
              <a:t>Intermediate Language Disassembler</a:t>
            </a:r>
            <a:r>
              <a:rPr lang="fr-FR" sz="1800" b="1"/>
              <a:t>)  permet d'afficher de manière </a:t>
            </a:r>
          </a:p>
          <a:p>
            <a:r>
              <a:rPr lang="fr-FR" sz="1800" b="1"/>
              <a:t>hiérarchique les informations sur une application (utilise essentiellement la réflexion)</a:t>
            </a:r>
          </a:p>
        </p:txBody>
      </p:sp>
      <p:sp>
        <p:nvSpPr>
          <p:cNvPr id="618501" name="Text Box 5"/>
          <p:cNvSpPr txBox="1">
            <a:spLocks noChangeArrowheads="1"/>
          </p:cNvSpPr>
          <p:nvPr/>
        </p:nvSpPr>
        <p:spPr bwMode="auto">
          <a:xfrm>
            <a:off x="1839913" y="3733800"/>
            <a:ext cx="180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endParaRPr lang="fr-FR" i="1"/>
          </a:p>
        </p:txBody>
      </p:sp>
      <p:pic>
        <p:nvPicPr>
          <p:cNvPr id="618502" name="Picture 6" descr="Chapters/Dotnet/Figs/ildasm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2463" y="2003425"/>
            <a:ext cx="7983537" cy="44973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ux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ux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pitaux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</TotalTime>
  <Words>806</Words>
  <Application>Microsoft Office PowerPoint</Application>
  <PresentationFormat>Affichage à l'écran (4:3)</PresentationFormat>
  <Paragraphs>130</Paragraphs>
  <Slides>8</Slides>
  <Notes>7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Capitaux</vt:lpstr>
      <vt:lpstr>Plate-forme .NET</vt:lpstr>
      <vt:lpstr>Plate-forme .NET</vt:lpstr>
      <vt:lpstr>Plate-forme .NET</vt:lpstr>
      <vt:lpstr>Plate-forme .NET</vt:lpstr>
      <vt:lpstr>Plate-forme .NET</vt:lpstr>
      <vt:lpstr>Plate-forme .NET</vt:lpstr>
      <vt:lpstr>Plate-forme .NET</vt:lpstr>
      <vt:lpstr>Plate-forme .NET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Plate-forme .NET</dc:title>
  <dc:creator> </dc:creator>
  <cp:lastModifiedBy> </cp:lastModifiedBy>
  <cp:revision>3</cp:revision>
  <dcterms:created xsi:type="dcterms:W3CDTF">2010-06-11T19:56:14Z</dcterms:created>
  <dcterms:modified xsi:type="dcterms:W3CDTF">2010-06-22T15:51:20Z</dcterms:modified>
</cp:coreProperties>
</file>